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344" y="4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203375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標題文字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標題文字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標題文字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標題文字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標題文字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標題文字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內文層級一</a:t>
            </a:r>
          </a:p>
          <a:p>
            <a:pPr lvl="1">
              <a:defRPr sz="1800"/>
            </a:pPr>
            <a:r>
              <a:rPr sz="3800"/>
              <a:t>內文層級二</a:t>
            </a:r>
          </a:p>
          <a:p>
            <a:pPr lvl="2">
              <a:defRPr sz="1800"/>
            </a:pPr>
            <a:r>
              <a:rPr sz="3800"/>
              <a:t>內文層級三</a:t>
            </a:r>
          </a:p>
          <a:p>
            <a:pPr lvl="3">
              <a:defRPr sz="1800"/>
            </a:pPr>
            <a:r>
              <a:rPr sz="3800"/>
              <a:t>內文層級四</a:t>
            </a:r>
          </a:p>
          <a:p>
            <a:pPr lvl="4">
              <a:defRPr sz="1800"/>
            </a:pPr>
            <a:r>
              <a:rPr sz="38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標題文字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內文層級一</a:t>
            </a:r>
          </a:p>
          <a:p>
            <a:pPr lvl="1">
              <a:defRPr sz="1800"/>
            </a:pPr>
            <a:r>
              <a:rPr sz="3000"/>
              <a:t>內文層級二</a:t>
            </a:r>
          </a:p>
          <a:p>
            <a:pPr lvl="2">
              <a:defRPr sz="1800"/>
            </a:pPr>
            <a:r>
              <a:rPr sz="3000"/>
              <a:t>內文層級三</a:t>
            </a:r>
          </a:p>
          <a:p>
            <a:pPr lvl="3">
              <a:defRPr sz="1800"/>
            </a:pPr>
            <a:r>
              <a:rPr sz="3000"/>
              <a:t>內文層級四</a:t>
            </a:r>
          </a:p>
          <a:p>
            <a:pPr lvl="4">
              <a:defRPr sz="1800"/>
            </a:pPr>
            <a:r>
              <a:rPr sz="30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內文層級一</a:t>
            </a:r>
          </a:p>
          <a:p>
            <a:pPr lvl="1">
              <a:defRPr sz="1800"/>
            </a:pPr>
            <a:r>
              <a:rPr sz="3800"/>
              <a:t>內文層級二</a:t>
            </a:r>
          </a:p>
          <a:p>
            <a:pPr lvl="2">
              <a:defRPr sz="1800"/>
            </a:pPr>
            <a:r>
              <a:rPr sz="3800"/>
              <a:t>內文層級三</a:t>
            </a:r>
          </a:p>
          <a:p>
            <a:pPr lvl="3">
              <a:defRPr sz="1800"/>
            </a:pPr>
            <a:r>
              <a:rPr sz="3800"/>
              <a:t>內文層級四</a:t>
            </a:r>
          </a:p>
          <a:p>
            <a:pPr lvl="4">
              <a:defRPr sz="1800"/>
            </a:pPr>
            <a:r>
              <a:rPr sz="38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標題文字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內文層級一</a:t>
            </a:r>
          </a:p>
          <a:p>
            <a:pPr lvl="1">
              <a:defRPr sz="1800"/>
            </a:pPr>
            <a:r>
              <a:rPr sz="3800"/>
              <a:t>內文層級二</a:t>
            </a:r>
          </a:p>
          <a:p>
            <a:pPr lvl="2">
              <a:defRPr sz="1800"/>
            </a:pPr>
            <a:r>
              <a:rPr sz="3800"/>
              <a:t>內文層級三</a:t>
            </a:r>
          </a:p>
          <a:p>
            <a:pPr lvl="3">
              <a:defRPr sz="1800"/>
            </a:pPr>
            <a:r>
              <a:rPr sz="3800"/>
              <a:t>內文層級四</a:t>
            </a:r>
          </a:p>
          <a:p>
            <a:pPr lvl="4">
              <a:defRPr sz="1800"/>
            </a:pPr>
            <a:r>
              <a:rPr sz="3800"/>
              <a:t>內文層級五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355600" y="3759992"/>
            <a:ext cx="12293600" cy="2108201"/>
          </a:xfrm>
          <a:prstGeom prst="rect">
            <a:avLst/>
          </a:prstGeom>
        </p:spPr>
        <p:txBody>
          <a:bodyPr/>
          <a:lstStyle>
            <a:lvl1pPr defTabSz="566674">
              <a:defRPr sz="6208" spc="-124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208" spc="-124">
                <a:solidFill>
                  <a:srgbClr val="314864"/>
                </a:solidFill>
              </a:rPr>
              <a:t>Customized Tour Recommendations in Urban Areas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355600" y="6188471"/>
            <a:ext cx="12293600" cy="2108201"/>
          </a:xfrm>
          <a:prstGeom prst="rect">
            <a:avLst/>
          </a:prstGeom>
        </p:spPr>
        <p:txBody>
          <a:bodyPr/>
          <a:lstStyle/>
          <a:p>
            <a:pPr lvl="0" defTabSz="519937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1869">
                <a:solidFill>
                  <a:srgbClr val="5C86B9"/>
                </a:solidFill>
              </a:rPr>
              <a:t>Date : 2014/11/20</a:t>
            </a:r>
          </a:p>
          <a:p>
            <a:pPr lvl="0" defTabSz="519937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1869">
                <a:solidFill>
                  <a:srgbClr val="5C86B9"/>
                </a:solidFill>
              </a:rPr>
              <a:t>Author: Aristdes Gionis, Konstaninos Pelechrinis, Theodoros Lappas, Evimaria Terzi</a:t>
            </a:r>
          </a:p>
          <a:p>
            <a:pPr lvl="0" defTabSz="519937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1869">
                <a:solidFill>
                  <a:srgbClr val="5C86B9"/>
                </a:solidFill>
              </a:rPr>
              <a:t>Source: ACM WSDM’14</a:t>
            </a:r>
          </a:p>
          <a:p>
            <a:pPr lvl="0" defTabSz="519937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1869">
                <a:solidFill>
                  <a:srgbClr val="5C86B9"/>
                </a:solidFill>
              </a:rPr>
              <a:t>Advisor: Jia-ling Koh</a:t>
            </a:r>
          </a:p>
          <a:p>
            <a:pPr lvl="0" defTabSz="519937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1869">
                <a:solidFill>
                  <a:srgbClr val="5C86B9"/>
                </a:solidFill>
              </a:rPr>
              <a:t>Speaker: Han, Wang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Problem Definition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10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00049" y="2641726"/>
            <a:ext cx="12204702" cy="562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24863"/>
                </a:solidFill>
              </a:rPr>
              <a:t>TSP(Traveling Salesman Problem)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24863"/>
                </a:solidFill>
              </a:rPr>
              <a:t>	</a:t>
            </a:r>
            <a:r>
              <a:rPr sz="2800">
                <a:solidFill>
                  <a:srgbClr val="324863"/>
                </a:solidFill>
              </a:rPr>
              <a:t>-dynamic programming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24863"/>
                </a:solidFill>
              </a:rPr>
              <a:t>	</a:t>
            </a:r>
            <a:r>
              <a:rPr sz="2800">
                <a:solidFill>
                  <a:srgbClr val="324863"/>
                </a:solidFill>
              </a:rPr>
              <a:t>-O(n</a:t>
            </a:r>
            <a:r>
              <a:rPr sz="2800" baseline="31999">
                <a:solidFill>
                  <a:srgbClr val="324863"/>
                </a:solidFill>
              </a:rPr>
              <a:t>2</a:t>
            </a:r>
            <a:r>
              <a:rPr sz="2800">
                <a:solidFill>
                  <a:srgbClr val="324863"/>
                </a:solidFill>
              </a:rPr>
              <a:t>2</a:t>
            </a:r>
            <a:r>
              <a:rPr sz="2800" baseline="31999">
                <a:solidFill>
                  <a:srgbClr val="324863"/>
                </a:solidFill>
              </a:rPr>
              <a:t>n</a:t>
            </a:r>
            <a:r>
              <a:rPr sz="2800">
                <a:solidFill>
                  <a:srgbClr val="324863"/>
                </a:solidFill>
              </a:rPr>
              <a:t>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 	-NP-hard problem in combinatorial optimization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	-G(i,S) =min{D</a:t>
            </a:r>
            <a:r>
              <a:rPr sz="2800" baseline="-5999">
                <a:solidFill>
                  <a:srgbClr val="324863"/>
                </a:solidFill>
              </a:rPr>
              <a:t>ij </a:t>
            </a:r>
            <a:r>
              <a:rPr sz="2800">
                <a:solidFill>
                  <a:srgbClr val="324863"/>
                </a:solidFill>
              </a:rPr>
              <a:t>+G(j, S-{j})} </a:t>
            </a:r>
            <a:endParaRPr sz="3400">
              <a:solidFill>
                <a:srgbClr val="324863"/>
              </a:solidFill>
            </a:endParaRPr>
          </a:p>
          <a:p>
            <a:pPr marL="401320" lvl="0" indent="-401320" algn="l" defTabSz="457200">
              <a:defRPr sz="1800">
                <a:solidFill>
                  <a:srgbClr val="000000"/>
                </a:solidFill>
              </a:defRPr>
            </a:pPr>
            <a:endParaRPr sz="2800"/>
          </a:p>
          <a:p>
            <a:pPr marL="401320" lvl="0" indent="-401320" algn="l" defTabSz="457200">
              <a:defRPr sz="1800">
                <a:solidFill>
                  <a:srgbClr val="000000"/>
                </a:solidFill>
              </a:defRPr>
            </a:pPr>
            <a:endParaRPr sz="28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24863"/>
              </a:solidFill>
            </a:endParaRPr>
          </a:p>
        </p:txBody>
      </p:sp>
      <p:pic>
        <p:nvPicPr>
          <p:cNvPr id="92" name="ts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0925" y="5604324"/>
            <a:ext cx="4494552" cy="374546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8748880" y="5600700"/>
            <a:ext cx="607815" cy="6477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>
                <a:solidFill>
                  <a:srgbClr val="324863"/>
                </a:solidFill>
              </a:rPr>
              <a:t>2</a:t>
            </a:r>
          </a:p>
        </p:txBody>
      </p:sp>
      <p:sp>
        <p:nvSpPr>
          <p:cNvPr id="94" name="Shape 94"/>
          <p:cNvSpPr/>
          <p:nvPr/>
        </p:nvSpPr>
        <p:spPr>
          <a:xfrm>
            <a:off x="10730079" y="7153204"/>
            <a:ext cx="607815" cy="6477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>
                <a:solidFill>
                  <a:srgbClr val="324863"/>
                </a:solidFill>
              </a:rPr>
              <a:t>3</a:t>
            </a:r>
          </a:p>
        </p:txBody>
      </p:sp>
      <p:sp>
        <p:nvSpPr>
          <p:cNvPr id="95" name="Shape 95"/>
          <p:cNvSpPr/>
          <p:nvPr/>
        </p:nvSpPr>
        <p:spPr>
          <a:xfrm>
            <a:off x="6894679" y="7153204"/>
            <a:ext cx="607815" cy="6477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>
                <a:solidFill>
                  <a:srgbClr val="324863"/>
                </a:solidFill>
              </a:rPr>
              <a:t>4</a:t>
            </a:r>
          </a:p>
        </p:txBody>
      </p:sp>
      <p:sp>
        <p:nvSpPr>
          <p:cNvPr id="96" name="Shape 96"/>
          <p:cNvSpPr/>
          <p:nvPr/>
        </p:nvSpPr>
        <p:spPr>
          <a:xfrm>
            <a:off x="7974179" y="7445304"/>
            <a:ext cx="607815" cy="6477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>
                <a:solidFill>
                  <a:srgbClr val="324863"/>
                </a:solidFill>
              </a:rPr>
              <a:t>3</a:t>
            </a:r>
          </a:p>
        </p:txBody>
      </p:sp>
      <p:sp>
        <p:nvSpPr>
          <p:cNvPr id="97" name="Shape 97"/>
          <p:cNvSpPr/>
          <p:nvPr/>
        </p:nvSpPr>
        <p:spPr>
          <a:xfrm>
            <a:off x="9587079" y="7445304"/>
            <a:ext cx="607815" cy="6477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>
                <a:solidFill>
                  <a:srgbClr val="324863"/>
                </a:solidFill>
              </a:rPr>
              <a:t>3</a:t>
            </a:r>
          </a:p>
        </p:txBody>
      </p:sp>
      <p:sp>
        <p:nvSpPr>
          <p:cNvPr id="98" name="Shape 98"/>
          <p:cNvSpPr/>
          <p:nvPr/>
        </p:nvSpPr>
        <p:spPr>
          <a:xfrm>
            <a:off x="8804293" y="8740704"/>
            <a:ext cx="607815" cy="6477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>
                <a:solidFill>
                  <a:srgbClr val="324863"/>
                </a:solidFill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Outline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Introduction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Probleem Definition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/>
              <a:t>Algorithms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Experiments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Conclusion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Algorithms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12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00049" y="2641726"/>
            <a:ext cx="12204702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Algorithm for </a:t>
            </a:r>
            <a:r>
              <a:rPr sz="3400">
                <a:solidFill>
                  <a:srgbClr val="324863"/>
                </a:solidFill>
              </a:rPr>
              <a:t>A</a:t>
            </a:r>
            <a:r>
              <a:rPr sz="2800">
                <a:solidFill>
                  <a:srgbClr val="324863"/>
                </a:solidFill>
              </a:rPr>
              <a:t>DDITIVE</a:t>
            </a:r>
            <a:r>
              <a:rPr sz="3400">
                <a:solidFill>
                  <a:srgbClr val="324863"/>
                </a:solidFill>
              </a:rPr>
              <a:t>T</a:t>
            </a:r>
            <a:r>
              <a:rPr sz="2800">
                <a:solidFill>
                  <a:srgbClr val="324863"/>
                </a:solidFill>
              </a:rPr>
              <a:t>OUR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	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Condition: (1) total order π (2)one venue from every type(</a:t>
            </a:r>
            <a:r>
              <a:rPr sz="3000">
                <a:solidFill>
                  <a:srgbClr val="324863"/>
                </a:solidFill>
              </a:rPr>
              <a:t>L</a:t>
            </a:r>
            <a:r>
              <a:rPr sz="3000" baseline="-5999">
                <a:solidFill>
                  <a:srgbClr val="324863"/>
                </a:solidFill>
              </a:rPr>
              <a:t>i  </a:t>
            </a:r>
            <a:r>
              <a:rPr sz="2800">
                <a:solidFill>
                  <a:srgbClr val="324863"/>
                </a:solidFill>
              </a:rPr>
              <a:t>= </a:t>
            </a:r>
            <a:r>
              <a:rPr sz="3000">
                <a:solidFill>
                  <a:srgbClr val="324863"/>
                </a:solidFill>
              </a:rPr>
              <a:t>U</a:t>
            </a:r>
            <a:r>
              <a:rPr sz="3000" baseline="-5999">
                <a:solidFill>
                  <a:srgbClr val="324863"/>
                </a:solidFill>
              </a:rPr>
              <a:t>j </a:t>
            </a:r>
            <a:r>
              <a:rPr sz="2800">
                <a:solidFill>
                  <a:srgbClr val="324863"/>
                </a:solidFill>
              </a:rPr>
              <a:t>= 1)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	-define B(</a:t>
            </a:r>
            <a:r>
              <a:rPr sz="2800" i="1">
                <a:solidFill>
                  <a:srgbClr val="324863"/>
                </a:solidFill>
              </a:rPr>
              <a:t>v, d</a:t>
            </a:r>
            <a:r>
              <a:rPr sz="2800">
                <a:solidFill>
                  <a:srgbClr val="324863"/>
                </a:solidFill>
              </a:rPr>
              <a:t>)  as the maximum value of </a:t>
            </a:r>
            <a:r>
              <a:rPr sz="2800" i="1">
                <a:solidFill>
                  <a:srgbClr val="324863"/>
                </a:solidFill>
              </a:rPr>
              <a:t>Add</a:t>
            </a:r>
            <a:r>
              <a:rPr sz="2800">
                <a:solidFill>
                  <a:srgbClr val="324863"/>
                </a:solidFill>
              </a:rPr>
              <a:t> function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	-dynamic programming table dimension = (n+2)*D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	-Time: </a:t>
            </a:r>
            <a:r>
              <a:rPr sz="3000">
                <a:solidFill>
                  <a:srgbClr val="324863"/>
                </a:solidFill>
              </a:rPr>
              <a:t>O(n</a:t>
            </a:r>
            <a:r>
              <a:rPr sz="3000" baseline="31999">
                <a:solidFill>
                  <a:srgbClr val="324863"/>
                </a:solidFill>
              </a:rPr>
              <a:t>2</a:t>
            </a:r>
            <a:r>
              <a:rPr sz="3000">
                <a:solidFill>
                  <a:srgbClr val="324863"/>
                </a:solidFill>
              </a:rPr>
              <a:t>D)  (worse case)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	-“Rel-DP” algorithm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	 </a:t>
            </a:r>
            <a:r>
              <a:rPr sz="3000" i="1">
                <a:solidFill>
                  <a:srgbClr val="A53234"/>
                </a:solidFill>
              </a:rPr>
              <a:t>B(v, d) = max{B(v</a:t>
            </a:r>
            <a:r>
              <a:rPr sz="3000" i="1" baseline="31999">
                <a:solidFill>
                  <a:srgbClr val="A53234"/>
                </a:solidFill>
              </a:rPr>
              <a:t>’</a:t>
            </a:r>
            <a:r>
              <a:rPr sz="3000" i="1">
                <a:solidFill>
                  <a:srgbClr val="A53234"/>
                </a:solidFill>
              </a:rPr>
              <a:t>, d-Dist(v, v</a:t>
            </a:r>
            <a:r>
              <a:rPr sz="3000" i="1" baseline="31999">
                <a:solidFill>
                  <a:srgbClr val="A53234"/>
                </a:solidFill>
              </a:rPr>
              <a:t>’</a:t>
            </a:r>
            <a:r>
              <a:rPr sz="3000" i="1">
                <a:solidFill>
                  <a:srgbClr val="A53234"/>
                </a:solidFill>
              </a:rPr>
              <a:t>)) + b(v)}</a:t>
            </a: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Algorithms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13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400049" y="2641726"/>
            <a:ext cx="12204702" cy="541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324863"/>
              </a:solidFill>
            </a:endParaRP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Algorithm for </a:t>
            </a:r>
            <a:r>
              <a:rPr sz="3400" dirty="0">
                <a:solidFill>
                  <a:srgbClr val="324863"/>
                </a:solidFill>
              </a:rPr>
              <a:t>C</a:t>
            </a:r>
            <a:r>
              <a:rPr sz="2800" dirty="0">
                <a:solidFill>
                  <a:srgbClr val="324863"/>
                </a:solidFill>
              </a:rPr>
              <a:t>OVERING</a:t>
            </a:r>
            <a:r>
              <a:rPr sz="3400" dirty="0">
                <a:solidFill>
                  <a:srgbClr val="324863"/>
                </a:solidFill>
              </a:rPr>
              <a:t>T</a:t>
            </a:r>
            <a:r>
              <a:rPr sz="2800" dirty="0">
                <a:solidFill>
                  <a:srgbClr val="324863"/>
                </a:solidFill>
              </a:rPr>
              <a:t>OUR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324863"/>
                </a:solidFill>
              </a:rPr>
              <a:t>	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324863"/>
                </a:solidFill>
              </a:rPr>
              <a:t>Condition: (1) total order π (2)one venue from every type(</a:t>
            </a:r>
            <a:r>
              <a:rPr sz="3000" dirty="0">
                <a:solidFill>
                  <a:srgbClr val="324863"/>
                </a:solidFill>
              </a:rPr>
              <a:t>L</a:t>
            </a:r>
            <a:r>
              <a:rPr sz="3000" baseline="-5999" dirty="0">
                <a:solidFill>
                  <a:srgbClr val="324863"/>
                </a:solidFill>
              </a:rPr>
              <a:t>i  </a:t>
            </a:r>
            <a:r>
              <a:rPr sz="2800" dirty="0">
                <a:solidFill>
                  <a:srgbClr val="324863"/>
                </a:solidFill>
              </a:rPr>
              <a:t>= </a:t>
            </a:r>
            <a:r>
              <a:rPr sz="3000" dirty="0" err="1">
                <a:solidFill>
                  <a:srgbClr val="324863"/>
                </a:solidFill>
              </a:rPr>
              <a:t>U</a:t>
            </a:r>
            <a:r>
              <a:rPr sz="3000" baseline="-5999" dirty="0" err="1">
                <a:solidFill>
                  <a:srgbClr val="324863"/>
                </a:solidFill>
              </a:rPr>
              <a:t>j</a:t>
            </a:r>
            <a:r>
              <a:rPr sz="3000" baseline="-5999" dirty="0">
                <a:solidFill>
                  <a:srgbClr val="324863"/>
                </a:solidFill>
              </a:rPr>
              <a:t> </a:t>
            </a:r>
            <a:r>
              <a:rPr sz="2800" dirty="0">
                <a:solidFill>
                  <a:srgbClr val="324863"/>
                </a:solidFill>
              </a:rPr>
              <a:t>= 1)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324863"/>
                </a:solidFill>
              </a:rPr>
              <a:t>	-visit one venue for each type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324863"/>
                </a:solidFill>
              </a:rPr>
              <a:t>	-Time: </a:t>
            </a:r>
            <a:r>
              <a:rPr sz="3000" dirty="0">
                <a:solidFill>
                  <a:srgbClr val="324863"/>
                </a:solidFill>
              </a:rPr>
              <a:t>O(n</a:t>
            </a:r>
            <a:r>
              <a:rPr sz="3000" baseline="31999" dirty="0">
                <a:solidFill>
                  <a:srgbClr val="324863"/>
                </a:solidFill>
              </a:rPr>
              <a:t>2</a:t>
            </a:r>
            <a:r>
              <a:rPr sz="3000" dirty="0">
                <a:solidFill>
                  <a:srgbClr val="324863"/>
                </a:solidFill>
              </a:rPr>
              <a:t>D)  (worse case)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	-“Cover-DP” algorithm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324863"/>
                </a:solidFill>
              </a:rPr>
              <a:t>	 </a:t>
            </a:r>
            <a:r>
              <a:rPr sz="2800" i="1" dirty="0">
                <a:solidFill>
                  <a:srgbClr val="A53234"/>
                </a:solidFill>
              </a:rPr>
              <a:t>C</a:t>
            </a:r>
            <a:r>
              <a:rPr sz="3000" i="1" dirty="0">
                <a:solidFill>
                  <a:srgbClr val="A53234"/>
                </a:solidFill>
              </a:rPr>
              <a:t>(v, d) = max{C(v</a:t>
            </a:r>
            <a:r>
              <a:rPr sz="3000" i="1" baseline="31999" dirty="0">
                <a:solidFill>
                  <a:srgbClr val="A53234"/>
                </a:solidFill>
              </a:rPr>
              <a:t>’</a:t>
            </a:r>
            <a:r>
              <a:rPr sz="3000" i="1" dirty="0">
                <a:solidFill>
                  <a:srgbClr val="A53234"/>
                </a:solidFill>
              </a:rPr>
              <a:t>, </a:t>
            </a:r>
            <a:r>
              <a:rPr sz="3000" i="1" dirty="0" smtClean="0">
                <a:solidFill>
                  <a:srgbClr val="A53234"/>
                </a:solidFill>
              </a:rPr>
              <a:t>d-</a:t>
            </a:r>
            <a:r>
              <a:rPr sz="3000" i="1" dirty="0" err="1" smtClean="0">
                <a:solidFill>
                  <a:srgbClr val="A53234"/>
                </a:solidFill>
              </a:rPr>
              <a:t>Dist</a:t>
            </a:r>
            <a:r>
              <a:rPr sz="3000" i="1" dirty="0" smtClean="0">
                <a:solidFill>
                  <a:srgbClr val="A53234"/>
                </a:solidFill>
              </a:rPr>
              <a:t>(v</a:t>
            </a:r>
            <a:r>
              <a:rPr lang="en-US" sz="3000" i="1" dirty="0" smtClean="0">
                <a:solidFill>
                  <a:srgbClr val="A53234"/>
                </a:solidFill>
              </a:rPr>
              <a:t>'</a:t>
            </a:r>
            <a:r>
              <a:rPr sz="3000" i="1" dirty="0" smtClean="0">
                <a:solidFill>
                  <a:srgbClr val="A53234"/>
                </a:solidFill>
              </a:rPr>
              <a:t>, v)) </a:t>
            </a:r>
            <a:r>
              <a:rPr sz="3000" i="1" dirty="0">
                <a:solidFill>
                  <a:srgbClr val="A53234"/>
                </a:solidFill>
              </a:rPr>
              <a:t>+ </a:t>
            </a:r>
            <a:r>
              <a:rPr sz="3000" i="1" dirty="0" err="1">
                <a:solidFill>
                  <a:srgbClr val="A53234"/>
                </a:solidFill>
              </a:rPr>
              <a:t>Cov</a:t>
            </a:r>
            <a:r>
              <a:rPr sz="3000" i="1" dirty="0">
                <a:solidFill>
                  <a:srgbClr val="A53234"/>
                </a:solidFill>
              </a:rPr>
              <a:t>(</a:t>
            </a:r>
            <a:r>
              <a:rPr sz="3000" i="1" dirty="0" err="1">
                <a:solidFill>
                  <a:srgbClr val="A53234"/>
                </a:solidFill>
              </a:rPr>
              <a:t>v|R</a:t>
            </a:r>
            <a:r>
              <a:rPr sz="2000" i="1" dirty="0" err="1">
                <a:solidFill>
                  <a:srgbClr val="A53234"/>
                </a:solidFill>
              </a:rPr>
              <a:t>v</a:t>
            </a:r>
            <a:r>
              <a:rPr sz="2000" i="1" dirty="0">
                <a:solidFill>
                  <a:srgbClr val="A53234"/>
                </a:solidFill>
              </a:rPr>
              <a:t>’,d-</a:t>
            </a:r>
            <a:r>
              <a:rPr sz="2000" i="1" dirty="0" err="1">
                <a:solidFill>
                  <a:srgbClr val="A53234"/>
                </a:solidFill>
              </a:rPr>
              <a:t>Dist</a:t>
            </a:r>
            <a:r>
              <a:rPr sz="2000" i="1" dirty="0">
                <a:solidFill>
                  <a:srgbClr val="A53234"/>
                </a:solidFill>
              </a:rPr>
              <a:t>(</a:t>
            </a:r>
            <a:r>
              <a:rPr sz="2000" i="1" dirty="0" err="1">
                <a:solidFill>
                  <a:srgbClr val="A53234"/>
                </a:solidFill>
              </a:rPr>
              <a:t>v’,v</a:t>
            </a:r>
            <a:r>
              <a:rPr sz="2000" i="1" dirty="0">
                <a:solidFill>
                  <a:srgbClr val="A53234"/>
                </a:solidFill>
              </a:rPr>
              <a:t>)</a:t>
            </a:r>
            <a:r>
              <a:rPr sz="3000" i="1" dirty="0">
                <a:solidFill>
                  <a:srgbClr val="A53234"/>
                </a:solidFill>
              </a:rPr>
              <a:t>)}</a:t>
            </a:r>
            <a:endParaRPr sz="3000" dirty="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Algorithms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14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400049" y="2641726"/>
            <a:ext cx="12204702" cy="6478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Speedup:</a:t>
            </a:r>
          </a:p>
          <a:p>
            <a:pPr lvl="0" algn="l">
              <a:lnSpc>
                <a:spcPct val="140000"/>
              </a:lnSpc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Fully polynomial-time approximation scheme(FPTAS)</a:t>
            </a:r>
          </a:p>
          <a:p>
            <a:pPr lvl="0" algn="l">
              <a:lnSpc>
                <a:spcPct val="180000"/>
              </a:lnSpc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 	-scale down the input problem —&gt; distances = n(polynomial)</a:t>
            </a:r>
          </a:p>
          <a:p>
            <a:pPr lvl="0" algn="l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 	-parameter </a:t>
            </a:r>
          </a:p>
          <a:p>
            <a:pPr lvl="0" algn="l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	-define K =</a:t>
            </a:r>
          </a:p>
          <a:p>
            <a:pPr lvl="0" algn="l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	-Dist(</a:t>
            </a:r>
            <a:r>
              <a:rPr sz="3000" i="1" dirty="0">
                <a:solidFill>
                  <a:srgbClr val="324863"/>
                </a:solidFill>
              </a:rPr>
              <a:t>v, v’</a:t>
            </a:r>
            <a:r>
              <a:rPr sz="3000" dirty="0">
                <a:solidFill>
                  <a:srgbClr val="324863"/>
                </a:solidFill>
              </a:rPr>
              <a:t>) =  </a:t>
            </a:r>
          </a:p>
          <a:p>
            <a:pPr lvl="0" algn="l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	-dynamic programming table dimension = (</a:t>
            </a:r>
            <a:r>
              <a:rPr sz="3000" i="1" dirty="0">
                <a:solidFill>
                  <a:srgbClr val="324863"/>
                </a:solidFill>
              </a:rPr>
              <a:t>n</a:t>
            </a:r>
            <a:r>
              <a:rPr sz="3000" dirty="0">
                <a:solidFill>
                  <a:srgbClr val="324863"/>
                </a:solidFill>
              </a:rPr>
              <a:t>+2)*</a:t>
            </a:r>
          </a:p>
          <a:p>
            <a:pPr lvl="0" algn="l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	-running time:</a:t>
            </a:r>
          </a:p>
        </p:txBody>
      </p:sp>
      <p:pic>
        <p:nvPicPr>
          <p:cNvPr id="114" name="螢幕快照 2014-11-20 上午11.37.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3873" y="4968332"/>
            <a:ext cx="31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螢幕快照 2014-11-20 上午11.39.0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1194" y="5405363"/>
            <a:ext cx="596901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螢幕快照 2014-11-20 上午11.41.5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01725" y="6395964"/>
            <a:ext cx="2133601" cy="116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螢幕快照 2014-11-20 上午11.49.2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48537" y="7377504"/>
            <a:ext cx="5715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螢幕快照 2014-11-20 上午11.51.2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38095" y="8291905"/>
            <a:ext cx="2908301" cy="97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Algorithms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15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400049" y="2641726"/>
            <a:ext cx="12204702" cy="706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Extension: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Relaxing total order constraints: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	-partial orders of type, super types, type skips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Multiple venues per type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Time budget &amp; venue delays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Multiple transportation types 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	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Outline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Introduction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Probleem Definition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Algorithms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/>
              <a:t>Experiments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Conclusion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Experiments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17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400049" y="2641726"/>
            <a:ext cx="12204702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Dataset: (From Foursquare)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Twitter form 2010/9 ~ 2011/1 related to Foursquare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6,699,516 chek-ins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9 types(Art, Entertainment, Food…..)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three cities (New York, San Francisco, London)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all check-ins within 10-miles from the city center</a:t>
            </a:r>
          </a:p>
        </p:txBody>
      </p:sp>
      <p:pic>
        <p:nvPicPr>
          <p:cNvPr id="130" name="螢幕快照 2014-11-19 上午2.16.5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8083" y="6983366"/>
            <a:ext cx="6172201" cy="175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Experiments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18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400049" y="2641726"/>
            <a:ext cx="12204702" cy="607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Condition: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algn="l">
              <a:lnSpc>
                <a:spcPts val="4500"/>
              </a:lnSpc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(1) Type of “Great Outdoors” —&gt; </a:t>
            </a:r>
            <a:r>
              <a:rPr sz="3400">
                <a:solidFill>
                  <a:srgbClr val="324863"/>
                </a:solidFill>
              </a:rPr>
              <a:t>C</a:t>
            </a:r>
            <a:r>
              <a:rPr sz="2800">
                <a:solidFill>
                  <a:srgbClr val="324863"/>
                </a:solidFill>
              </a:rPr>
              <a:t>OVERING</a:t>
            </a:r>
            <a:r>
              <a:rPr sz="3400">
                <a:solidFill>
                  <a:srgbClr val="324863"/>
                </a:solidFill>
              </a:rPr>
              <a:t>T</a:t>
            </a:r>
            <a:r>
              <a:rPr sz="2800">
                <a:solidFill>
                  <a:srgbClr val="324863"/>
                </a:solidFill>
              </a:rPr>
              <a:t>OUR problem</a:t>
            </a:r>
            <a:r>
              <a:rPr sz="3000">
                <a:solidFill>
                  <a:srgbClr val="324863"/>
                </a:solidFill>
              </a:rPr>
              <a:t> </a:t>
            </a:r>
          </a:p>
          <a:p>
            <a:pPr lvl="0" algn="l">
              <a:lnSpc>
                <a:spcPts val="4500"/>
              </a:lnSpc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(2) Compute universal relevance score </a:t>
            </a:r>
            <a:r>
              <a:rPr sz="3000" i="1">
                <a:solidFill>
                  <a:srgbClr val="324863"/>
                </a:solidFill>
              </a:rPr>
              <a:t>b(v) </a:t>
            </a:r>
            <a:r>
              <a:rPr sz="3000">
                <a:solidFill>
                  <a:srgbClr val="324863"/>
                </a:solidFill>
              </a:rPr>
              <a:t>for every venue, and the set 	S(</a:t>
            </a:r>
            <a:r>
              <a:rPr sz="3000" i="1">
                <a:solidFill>
                  <a:srgbClr val="324863"/>
                </a:solidFill>
              </a:rPr>
              <a:t>v</a:t>
            </a:r>
            <a:r>
              <a:rPr sz="3000">
                <a:solidFill>
                  <a:srgbClr val="324863"/>
                </a:solidFill>
              </a:rPr>
              <a:t>) for near by activities</a:t>
            </a:r>
          </a:p>
          <a:p>
            <a:pPr lvl="0" algn="l">
              <a:lnSpc>
                <a:spcPts val="4500"/>
              </a:lnSpc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(3) Compare with Greedy Algorithm(Rel-Greedy or Cov-Greedy)</a:t>
            </a:r>
          </a:p>
          <a:p>
            <a:pPr lvl="0" algn="l">
              <a:lnSpc>
                <a:spcPts val="4500"/>
              </a:lnSpc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(4) Compare based on the solution of Greedy ( Rel-DP(Gr) or Cov-		DP(Gr) 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Experiments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19</a:t>
            </a:fld>
            <a:endParaRPr sz="1600">
              <a:solidFill>
                <a:srgbClr val="314864"/>
              </a:solidFill>
            </a:endParaRPr>
          </a:p>
        </p:txBody>
      </p:sp>
      <p:pic>
        <p:nvPicPr>
          <p:cNvPr id="138" name="螢幕快照 2014-11-19 上午2.42.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288667"/>
            <a:ext cx="13004800" cy="4673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Outline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ts val="2200"/>
              </a:lnSpc>
              <a:defRPr sz="1800"/>
            </a:pPr>
            <a:r>
              <a:rPr sz="3600"/>
              <a:t>Introduction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Probleem Definition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Algorithms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Experiments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Conclusion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Experiments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20</a:t>
            </a:fld>
            <a:endParaRPr sz="1600">
              <a:solidFill>
                <a:srgbClr val="314864"/>
              </a:solidFill>
            </a:endParaRPr>
          </a:p>
        </p:txBody>
      </p:sp>
      <p:pic>
        <p:nvPicPr>
          <p:cNvPr id="142" name="螢幕快照 2014-11-19 上午2.43.0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66129"/>
            <a:ext cx="13004801" cy="4694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Experiments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21</a:t>
            </a:fld>
            <a:endParaRPr sz="1600">
              <a:solidFill>
                <a:srgbClr val="314864"/>
              </a:solidFill>
            </a:endParaRPr>
          </a:p>
        </p:txBody>
      </p:sp>
      <p:pic>
        <p:nvPicPr>
          <p:cNvPr id="146" name="螢幕快照 2014-11-19 上午2.44.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2743326"/>
            <a:ext cx="7543800" cy="654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Experiments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22</a:t>
            </a:fld>
            <a:endParaRPr sz="1600">
              <a:solidFill>
                <a:srgbClr val="314864"/>
              </a:solidFill>
            </a:endParaRPr>
          </a:p>
        </p:txBody>
      </p:sp>
      <p:pic>
        <p:nvPicPr>
          <p:cNvPr id="150" name="螢幕快照 2014-11-19 上午2.50.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3891" y="2743326"/>
            <a:ext cx="4812847" cy="649592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423012" y="3165395"/>
            <a:ext cx="648146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Varying the tour size k(venue type)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Set D=6(miles) &amp;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k = {2,3,4,5,6,7,8}(distinct types)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Dataset form NYC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Experiments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23</a:t>
            </a:fld>
            <a:endParaRPr sz="1600">
              <a:solidFill>
                <a:srgbClr val="314864"/>
              </a:solidFill>
            </a:endParaRPr>
          </a:p>
        </p:txBody>
      </p:sp>
      <p:pic>
        <p:nvPicPr>
          <p:cNvPr id="155" name="螢幕快照 2014-11-19 下午2.04.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2866897"/>
            <a:ext cx="11988800" cy="511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圖片 15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7934" y="7715701"/>
            <a:ext cx="1503084" cy="50801"/>
          </a:xfrm>
          <a:prstGeom prst="rect">
            <a:avLst/>
          </a:prstGeom>
        </p:spPr>
      </p:pic>
      <p:pic>
        <p:nvPicPr>
          <p:cNvPr id="158" name="圖片 15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0358" y="7715701"/>
            <a:ext cx="1503083" cy="50801"/>
          </a:xfrm>
          <a:prstGeom prst="rect">
            <a:avLst/>
          </a:prstGeom>
        </p:spPr>
      </p:pic>
      <p:sp>
        <p:nvSpPr>
          <p:cNvPr id="160" name="Shape 160"/>
          <p:cNvSpPr/>
          <p:nvPr/>
        </p:nvSpPr>
        <p:spPr>
          <a:xfrm>
            <a:off x="2832455" y="7829439"/>
            <a:ext cx="131404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Rel-DP</a:t>
            </a:r>
          </a:p>
        </p:txBody>
      </p:sp>
      <p:sp>
        <p:nvSpPr>
          <p:cNvPr id="161" name="Shape 161"/>
          <p:cNvSpPr/>
          <p:nvPr/>
        </p:nvSpPr>
        <p:spPr>
          <a:xfrm>
            <a:off x="8765273" y="7829439"/>
            <a:ext cx="203325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Rel-Greedy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Experiments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24</a:t>
            </a:fld>
            <a:endParaRPr sz="1600">
              <a:solidFill>
                <a:srgbClr val="314864"/>
              </a:solidFill>
            </a:endParaRPr>
          </a:p>
        </p:txBody>
      </p:sp>
      <p:pic>
        <p:nvPicPr>
          <p:cNvPr id="165" name="螢幕快照 2014-11-19 下午2.08.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450" y="3053886"/>
            <a:ext cx="11899900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Outline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Introduction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Probleem Definition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Algorithms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Experiments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/>
              <a:t>Conclusion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Conclusion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4294967295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26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400049" y="2641726"/>
            <a:ext cx="12204702" cy="670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 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Presented two alternative instantiations of the framework for generating customized tour recommendation.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A</a:t>
            </a:r>
            <a:r>
              <a:rPr sz="2600">
                <a:solidFill>
                  <a:srgbClr val="324863"/>
                </a:solidFill>
              </a:rPr>
              <a:t>DDITIVE</a:t>
            </a:r>
            <a:r>
              <a:rPr sz="3000">
                <a:solidFill>
                  <a:srgbClr val="324863"/>
                </a:solidFill>
              </a:rPr>
              <a:t>T</a:t>
            </a:r>
            <a:r>
              <a:rPr sz="2600">
                <a:solidFill>
                  <a:srgbClr val="324863"/>
                </a:solidFill>
              </a:rPr>
              <a:t>OUR </a:t>
            </a:r>
            <a:r>
              <a:rPr sz="3000">
                <a:solidFill>
                  <a:srgbClr val="324863"/>
                </a:solidFill>
              </a:rPr>
              <a:t>assigns a benefit to each location and to retrieves the sequence of venues with maximum total benefit.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C</a:t>
            </a:r>
            <a:r>
              <a:rPr sz="2600">
                <a:solidFill>
                  <a:srgbClr val="324863"/>
                </a:solidFill>
              </a:rPr>
              <a:t>OVERING</a:t>
            </a:r>
            <a:r>
              <a:rPr sz="3000">
                <a:solidFill>
                  <a:srgbClr val="324863"/>
                </a:solidFill>
              </a:rPr>
              <a:t>T</a:t>
            </a:r>
            <a:r>
              <a:rPr sz="2600">
                <a:solidFill>
                  <a:srgbClr val="324863"/>
                </a:solidFill>
              </a:rPr>
              <a:t>OUR </a:t>
            </a:r>
            <a:r>
              <a:rPr sz="3000">
                <a:solidFill>
                  <a:srgbClr val="324863"/>
                </a:solidFill>
              </a:rPr>
              <a:t>is to maximum the total number of attraction covered.</a:t>
            </a:r>
          </a:p>
          <a:p>
            <a:pPr marL="493907" lvl="0" indent="-493907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Provide efficient algorithmic solutions.</a:t>
            </a:r>
          </a:p>
          <a:p>
            <a:pPr marL="493907" lvl="0" indent="-493907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Demonstrate practical utility of the proposed formulations and algorithm.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Introduction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4294967295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3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55" name="Shape 55"/>
          <p:cNvSpPr/>
          <p:nvPr/>
        </p:nvSpPr>
        <p:spPr>
          <a:xfrm>
            <a:off x="400049" y="2641726"/>
            <a:ext cx="12204702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Motivation: 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There are many intelligent services to enhance the quality of urban life.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General location-based network recommendation systems focus on venues or  location-based activities, and evaluate each venue independently.</a:t>
            </a:r>
          </a:p>
        </p:txBody>
      </p:sp>
      <p:pic>
        <p:nvPicPr>
          <p:cNvPr id="56" name="checki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0093" y="6214286"/>
            <a:ext cx="2491222" cy="2382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Introduction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4294967295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4</a:t>
            </a:fld>
            <a:endParaRPr sz="1600">
              <a:solidFill>
                <a:srgbClr val="314864"/>
              </a:solidFill>
            </a:endParaRPr>
          </a:p>
        </p:txBody>
      </p:sp>
      <p:pic>
        <p:nvPicPr>
          <p:cNvPr id="60" name="螢幕快照 2014-11-17 下午9.15.4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6861" y="2743326"/>
            <a:ext cx="10671078" cy="581787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611550" y="8732645"/>
            <a:ext cx="1204213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B08100"/>
                </a:solidFill>
              </a:rPr>
              <a:t>Drawback: evaluate venues in </a:t>
            </a:r>
            <a:r>
              <a:rPr sz="3000" b="1">
                <a:solidFill>
                  <a:srgbClr val="B08100"/>
                </a:solidFill>
              </a:rPr>
              <a:t>group</a:t>
            </a:r>
            <a:r>
              <a:rPr sz="3000">
                <a:solidFill>
                  <a:srgbClr val="B08100"/>
                </a:solidFill>
              </a:rPr>
              <a:t>, </a:t>
            </a:r>
            <a:r>
              <a:rPr sz="3000" b="1">
                <a:solidFill>
                  <a:srgbClr val="B08100"/>
                </a:solidFill>
              </a:rPr>
              <a:t>thematic</a:t>
            </a:r>
            <a:r>
              <a:rPr sz="3000">
                <a:solidFill>
                  <a:srgbClr val="B08100"/>
                </a:solidFill>
              </a:rPr>
              <a:t> and </a:t>
            </a:r>
            <a:r>
              <a:rPr sz="3000" b="1">
                <a:solidFill>
                  <a:srgbClr val="B08100"/>
                </a:solidFill>
              </a:rPr>
              <a:t>spatial</a:t>
            </a:r>
            <a:r>
              <a:rPr sz="3000">
                <a:solidFill>
                  <a:srgbClr val="B08100"/>
                </a:solidFill>
              </a:rPr>
              <a:t> constraints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Introduction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4294967295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5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00049" y="2641726"/>
            <a:ext cx="1220470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Goal: 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Utilize contextual information to provide customized “tour” recommendations for advanced urban navigation.</a:t>
            </a:r>
          </a:p>
        </p:txBody>
      </p:sp>
      <p:sp>
        <p:nvSpPr>
          <p:cNvPr id="66" name="Shape 66"/>
          <p:cNvSpPr/>
          <p:nvPr/>
        </p:nvSpPr>
        <p:spPr>
          <a:xfrm>
            <a:off x="400049" y="4826000"/>
            <a:ext cx="12204702" cy="264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Improvement:(Framework of recommendation)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Different “type” and “order”.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Distance budget constraints.</a:t>
            </a:r>
          </a:p>
          <a:p>
            <a:pPr marL="401052" lvl="0" indent="-401052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Satisfaction of each venue.</a:t>
            </a:r>
          </a:p>
        </p:txBody>
      </p:sp>
      <p:pic>
        <p:nvPicPr>
          <p:cNvPr id="67" name="螢幕快照 2014-11-17 下午9.21.4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8365" y="5690444"/>
            <a:ext cx="4988312" cy="3210867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10997938" y="7217890"/>
            <a:ext cx="91853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5F844C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5F844C"/>
                </a:solidFill>
              </a:rPr>
              <a:t>Park</a:t>
            </a:r>
          </a:p>
        </p:txBody>
      </p:sp>
      <p:sp>
        <p:nvSpPr>
          <p:cNvPr id="69" name="Shape 69"/>
          <p:cNvSpPr/>
          <p:nvPr/>
        </p:nvSpPr>
        <p:spPr>
          <a:xfrm>
            <a:off x="10111173" y="8243494"/>
            <a:ext cx="199753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D56F2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D56F26"/>
                </a:solidFill>
              </a:rPr>
              <a:t>Restaurant</a:t>
            </a:r>
          </a:p>
        </p:txBody>
      </p:sp>
      <p:sp>
        <p:nvSpPr>
          <p:cNvPr id="70" name="Shape 70"/>
          <p:cNvSpPr/>
          <p:nvPr/>
        </p:nvSpPr>
        <p:spPr>
          <a:xfrm>
            <a:off x="7900676" y="8802928"/>
            <a:ext cx="117228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3D5B85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3D5B85"/>
                </a:solidFill>
              </a:rPr>
              <a:t>Drink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4" animBg="1" advAuto="0"/>
      <p:bldP spid="68" grpId="1" animBg="1" advAuto="0"/>
      <p:bldP spid="69" grpId="2" animBg="1" advAuto="0"/>
      <p:bldP spid="70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Outline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Introduction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/>
              <a:t>Probleem Definition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Algorithms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Experiments</a:t>
            </a:r>
          </a:p>
          <a:p>
            <a:pPr lvl="0">
              <a:lnSpc>
                <a:spcPts val="2200"/>
              </a:lnSpc>
              <a:defRPr sz="1800"/>
            </a:pPr>
            <a:r>
              <a:rPr sz="3600">
                <a:solidFill>
                  <a:srgbClr val="A8A49D"/>
                </a:solidFill>
              </a:rPr>
              <a:t>Conclusion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Problem Definition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4294967295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7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77" name="Shape 77"/>
          <p:cNvSpPr/>
          <p:nvPr/>
        </p:nvSpPr>
        <p:spPr>
          <a:xfrm>
            <a:off x="400049" y="2641726"/>
            <a:ext cx="12204702" cy="6319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24863"/>
                </a:solidFill>
              </a:rPr>
              <a:t>Venues:  </a:t>
            </a:r>
            <a:r>
              <a:rPr sz="3400">
                <a:solidFill>
                  <a:srgbClr val="415B76"/>
                </a:solidFill>
              </a:rPr>
              <a:t>V={</a:t>
            </a:r>
            <a:r>
              <a:rPr sz="3400">
                <a:solidFill>
                  <a:srgbClr val="324863"/>
                </a:solidFill>
              </a:rPr>
              <a:t>v</a:t>
            </a:r>
            <a:r>
              <a:rPr sz="3400" baseline="-5999">
                <a:solidFill>
                  <a:srgbClr val="324863"/>
                </a:solidFill>
              </a:rPr>
              <a:t>1</a:t>
            </a:r>
            <a:r>
              <a:rPr sz="3400">
                <a:solidFill>
                  <a:srgbClr val="324863"/>
                </a:solidFill>
              </a:rPr>
              <a:t>, v</a:t>
            </a:r>
            <a:r>
              <a:rPr sz="3400" baseline="-5999">
                <a:solidFill>
                  <a:srgbClr val="324863"/>
                </a:solidFill>
              </a:rPr>
              <a:t>2</a:t>
            </a:r>
            <a:r>
              <a:rPr sz="3400">
                <a:solidFill>
                  <a:srgbClr val="324863"/>
                </a:solidFill>
              </a:rPr>
              <a:t>,……v</a:t>
            </a:r>
            <a:r>
              <a:rPr sz="3400" baseline="-5999">
                <a:solidFill>
                  <a:srgbClr val="324863"/>
                </a:solidFill>
              </a:rPr>
              <a:t>n</a:t>
            </a:r>
            <a:r>
              <a:rPr sz="3400">
                <a:solidFill>
                  <a:srgbClr val="415B76"/>
                </a:solidFill>
              </a:rPr>
              <a:t>}</a:t>
            </a:r>
            <a:endParaRPr sz="3400">
              <a:solidFill>
                <a:srgbClr val="324863"/>
              </a:solidFill>
            </a:endParaRP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14864"/>
                </a:solidFill>
              </a:rPr>
              <a:t>Types: T={T</a:t>
            </a:r>
            <a:r>
              <a:rPr sz="3400" baseline="-5999">
                <a:solidFill>
                  <a:srgbClr val="314864"/>
                </a:solidFill>
              </a:rPr>
              <a:t>1</a:t>
            </a:r>
            <a:r>
              <a:rPr sz="3400">
                <a:solidFill>
                  <a:srgbClr val="314864"/>
                </a:solidFill>
              </a:rPr>
              <a:t>,……T</a:t>
            </a:r>
            <a:r>
              <a:rPr sz="3400" baseline="-5999">
                <a:solidFill>
                  <a:srgbClr val="314864"/>
                </a:solidFill>
              </a:rPr>
              <a:t>m</a:t>
            </a:r>
            <a:r>
              <a:rPr sz="3400">
                <a:solidFill>
                  <a:srgbClr val="314864"/>
                </a:solidFill>
              </a:rPr>
              <a:t>}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14864"/>
                </a:solidFill>
              </a:rPr>
              <a:t>Tour R = &lt;v</a:t>
            </a:r>
            <a:r>
              <a:rPr sz="3400" baseline="-5999">
                <a:solidFill>
                  <a:srgbClr val="314864"/>
                </a:solidFill>
              </a:rPr>
              <a:t>1</a:t>
            </a:r>
            <a:r>
              <a:rPr sz="3400">
                <a:solidFill>
                  <a:srgbClr val="314864"/>
                </a:solidFill>
              </a:rPr>
              <a:t>, v</a:t>
            </a:r>
            <a:r>
              <a:rPr sz="3400" baseline="-5999">
                <a:solidFill>
                  <a:srgbClr val="314864"/>
                </a:solidFill>
              </a:rPr>
              <a:t>3</a:t>
            </a:r>
            <a:r>
              <a:rPr sz="3400">
                <a:solidFill>
                  <a:srgbClr val="314864"/>
                </a:solidFill>
              </a:rPr>
              <a:t>, v</a:t>
            </a:r>
            <a:r>
              <a:rPr sz="3400" baseline="-5999">
                <a:solidFill>
                  <a:srgbClr val="314864"/>
                </a:solidFill>
              </a:rPr>
              <a:t>5</a:t>
            </a:r>
            <a:r>
              <a:rPr sz="3400">
                <a:solidFill>
                  <a:srgbClr val="314864"/>
                </a:solidFill>
              </a:rPr>
              <a:t>&gt;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14864"/>
                </a:solidFill>
              </a:rPr>
              <a:t>R(</a:t>
            </a:r>
            <a:r>
              <a:rPr sz="3400" i="1">
                <a:solidFill>
                  <a:srgbClr val="314864"/>
                </a:solidFill>
              </a:rPr>
              <a:t>i</a:t>
            </a:r>
            <a:r>
              <a:rPr sz="3400">
                <a:solidFill>
                  <a:srgbClr val="314864"/>
                </a:solidFill>
              </a:rPr>
              <a:t>): </a:t>
            </a:r>
            <a:r>
              <a:rPr sz="3400" i="1">
                <a:solidFill>
                  <a:srgbClr val="314864"/>
                </a:solidFill>
              </a:rPr>
              <a:t>i</a:t>
            </a:r>
            <a:r>
              <a:rPr sz="3400">
                <a:solidFill>
                  <a:srgbClr val="314864"/>
                </a:solidFill>
              </a:rPr>
              <a:t>-th venue in the tour 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14864"/>
                </a:solidFill>
              </a:rPr>
              <a:t>Order Constraints: Ti ≺π Tj (visit Ti before Tj)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14864"/>
                </a:solidFill>
              </a:rPr>
              <a:t>Budget Constraints: distance D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14864"/>
                </a:solidFill>
              </a:rPr>
              <a:t>Multiplicity bounds: B={(L</a:t>
            </a:r>
            <a:r>
              <a:rPr sz="3400" baseline="-5999">
                <a:solidFill>
                  <a:srgbClr val="314864"/>
                </a:solidFill>
              </a:rPr>
              <a:t>i</a:t>
            </a:r>
            <a:r>
              <a:rPr sz="3400">
                <a:solidFill>
                  <a:srgbClr val="314864"/>
                </a:solidFill>
              </a:rPr>
              <a:t>,U</a:t>
            </a:r>
            <a:r>
              <a:rPr sz="3400" baseline="-5999">
                <a:solidFill>
                  <a:srgbClr val="314864"/>
                </a:solidFill>
              </a:rPr>
              <a:t>j</a:t>
            </a:r>
            <a:r>
              <a:rPr sz="3400">
                <a:solidFill>
                  <a:srgbClr val="314864"/>
                </a:solidFill>
              </a:rPr>
              <a:t>)}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314864"/>
              </a:solidFill>
            </a:endParaRP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BB484A"/>
                </a:solidFill>
              </a:rPr>
              <a:t>*User Satisfaction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Problem Definition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8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81" name="Shape 81"/>
          <p:cNvSpPr/>
          <p:nvPr/>
        </p:nvSpPr>
        <p:spPr>
          <a:xfrm>
            <a:off x="400049" y="2641726"/>
            <a:ext cx="12204702" cy="692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14864"/>
                </a:solidFill>
              </a:rPr>
              <a:t>User Satisfaction: (F(</a:t>
            </a:r>
            <a:r>
              <a:rPr sz="3400" i="1">
                <a:solidFill>
                  <a:srgbClr val="314864"/>
                </a:solidFill>
              </a:rPr>
              <a:t>R</a:t>
            </a:r>
            <a:r>
              <a:rPr sz="3400">
                <a:solidFill>
                  <a:srgbClr val="314864"/>
                </a:solidFill>
              </a:rPr>
              <a:t>))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14864"/>
                </a:solidFill>
              </a:rPr>
              <a:t>			</a:t>
            </a:r>
            <a:r>
              <a:rPr sz="3000">
                <a:solidFill>
                  <a:srgbClr val="A53234"/>
                </a:solidFill>
              </a:rPr>
              <a:t>additive satisfaction function </a:t>
            </a:r>
            <a:r>
              <a:rPr sz="3000" i="1">
                <a:solidFill>
                  <a:srgbClr val="A53234"/>
                </a:solidFill>
              </a:rPr>
              <a:t>Add : (maximize quality)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000" i="1">
                <a:solidFill>
                  <a:srgbClr val="A53234"/>
                </a:solidFill>
              </a:rPr>
              <a:t>				</a:t>
            </a:r>
            <a:r>
              <a:rPr sz="2800" i="1">
                <a:solidFill>
                  <a:srgbClr val="314864"/>
                </a:solidFill>
              </a:rPr>
              <a:t>benefit associated with venues: b(v)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2800" i="1">
                <a:solidFill>
                  <a:srgbClr val="314864"/>
                </a:solidFill>
              </a:rPr>
              <a:t>				Add(R) =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endParaRPr sz="2800" i="1">
              <a:solidFill>
                <a:srgbClr val="314864"/>
              </a:solidFill>
            </a:endParaRP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2800" i="1">
                <a:solidFill>
                  <a:srgbClr val="314864"/>
                </a:solidFill>
              </a:rPr>
              <a:t>			</a:t>
            </a:r>
            <a:r>
              <a:rPr sz="3000">
                <a:solidFill>
                  <a:srgbClr val="A53234"/>
                </a:solidFill>
              </a:rPr>
              <a:t>coverage satisfaction function </a:t>
            </a:r>
            <a:r>
              <a:rPr sz="3000" i="1">
                <a:solidFill>
                  <a:srgbClr val="A53234"/>
                </a:solidFill>
              </a:rPr>
              <a:t>Cov : (maximize diverse route)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000" i="1">
                <a:solidFill>
                  <a:srgbClr val="A53234"/>
                </a:solidFill>
              </a:rPr>
              <a:t>				</a:t>
            </a:r>
            <a:r>
              <a:rPr sz="2800" i="1">
                <a:solidFill>
                  <a:srgbClr val="314864"/>
                </a:solidFill>
              </a:rPr>
              <a:t>attractions near venues: S(v)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2800" i="1">
                <a:solidFill>
                  <a:srgbClr val="314864"/>
                </a:solidFill>
              </a:rPr>
              <a:t>				Cov(R) = </a:t>
            </a: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endParaRPr sz="2800" i="1">
              <a:solidFill>
                <a:srgbClr val="314864"/>
              </a:solidFill>
            </a:endParaRPr>
          </a:p>
          <a:p>
            <a:pPr marL="401320" lvl="0" indent="-401320" algn="l" defTabSz="457200">
              <a:lnSpc>
                <a:spcPts val="49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14864"/>
                </a:solidFill>
              </a:rPr>
              <a:t>Define all of these as “TOURREC” problem.</a:t>
            </a:r>
            <a:endParaRPr sz="3000" i="1">
              <a:solidFill>
                <a:srgbClr val="314864"/>
              </a:solidFill>
            </a:endParaRPr>
          </a:p>
        </p:txBody>
      </p:sp>
      <p:pic>
        <p:nvPicPr>
          <p:cNvPr id="82" name="螢幕快照 2014-11-17 下午11.52.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8283" y="4576156"/>
            <a:ext cx="1625601" cy="8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螢幕快照 2014-11-18 上午12.04.2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4558" y="7009876"/>
            <a:ext cx="1917701" cy="85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Problem Definition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4294967295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31486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314864"/>
                </a:solidFill>
              </a:rPr>
              <a:t>9</a:t>
            </a:fld>
            <a:endParaRPr sz="1600">
              <a:solidFill>
                <a:srgbClr val="314864"/>
              </a:solidFill>
            </a:endParaRPr>
          </a:p>
        </p:txBody>
      </p:sp>
      <p:sp>
        <p:nvSpPr>
          <p:cNvPr id="87" name="Shape 87"/>
          <p:cNvSpPr/>
          <p:nvPr/>
        </p:nvSpPr>
        <p:spPr>
          <a:xfrm>
            <a:off x="400049" y="2641726"/>
            <a:ext cx="12204702" cy="604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marL="454526" lvl="0" indent="-454526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24863"/>
                </a:solidFill>
              </a:rPr>
              <a:t>A</a:t>
            </a:r>
            <a:r>
              <a:rPr sz="2800">
                <a:solidFill>
                  <a:srgbClr val="324863"/>
                </a:solidFill>
              </a:rPr>
              <a:t>DDITIVE</a:t>
            </a:r>
            <a:r>
              <a:rPr sz="3400">
                <a:solidFill>
                  <a:srgbClr val="324863"/>
                </a:solidFill>
              </a:rPr>
              <a:t>T</a:t>
            </a:r>
            <a:r>
              <a:rPr sz="2800">
                <a:solidFill>
                  <a:srgbClr val="324863"/>
                </a:solidFill>
              </a:rPr>
              <a:t>OUR </a:t>
            </a:r>
            <a:r>
              <a:rPr sz="3400">
                <a:solidFill>
                  <a:srgbClr val="324863"/>
                </a:solidFill>
              </a:rPr>
              <a:t>problem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	- TSP(Traveling Salesman Problem)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	- NP-hard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	- TSP has a solution if only if ADDITIVETOUR has a solution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24863"/>
              </a:solidFill>
            </a:endParaRPr>
          </a:p>
          <a:p>
            <a:pPr marL="454526" lvl="0" indent="-454526" algn="l">
              <a:buSzPct val="45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24863"/>
                </a:solidFill>
              </a:rPr>
              <a:t>C</a:t>
            </a:r>
            <a:r>
              <a:rPr sz="2800">
                <a:solidFill>
                  <a:srgbClr val="324863"/>
                </a:solidFill>
              </a:rPr>
              <a:t>OVERING</a:t>
            </a:r>
            <a:r>
              <a:rPr sz="3400">
                <a:solidFill>
                  <a:srgbClr val="324863"/>
                </a:solidFill>
              </a:rPr>
              <a:t>T</a:t>
            </a:r>
            <a:r>
              <a:rPr sz="2800">
                <a:solidFill>
                  <a:srgbClr val="324863"/>
                </a:solidFill>
              </a:rPr>
              <a:t>OUR </a:t>
            </a:r>
            <a:r>
              <a:rPr sz="3400">
                <a:solidFill>
                  <a:srgbClr val="324863"/>
                </a:solidFill>
              </a:rPr>
              <a:t>problem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24863"/>
                </a:solidFill>
              </a:rPr>
              <a:t>	</a:t>
            </a:r>
            <a:r>
              <a:rPr sz="2800">
                <a:solidFill>
                  <a:srgbClr val="324863"/>
                </a:solidFill>
              </a:rPr>
              <a:t>-NP-hard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24863"/>
                </a:solidFill>
              </a:rPr>
              <a:t>	-Maximum Coverage Problem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2486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458</Words>
  <Application>Microsoft Office PowerPoint</Application>
  <PresentationFormat>自訂</PresentationFormat>
  <Paragraphs>202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Avenir Roman</vt:lpstr>
      <vt:lpstr>Didot</vt:lpstr>
      <vt:lpstr>Palatino</vt:lpstr>
      <vt:lpstr>Zapf Dingbats</vt:lpstr>
      <vt:lpstr>Helvetica</vt:lpstr>
      <vt:lpstr>Editorial</vt:lpstr>
      <vt:lpstr>Customized Tour Recommendations in Urban Areas</vt:lpstr>
      <vt:lpstr>Outline</vt:lpstr>
      <vt:lpstr>Introduction</vt:lpstr>
      <vt:lpstr>Introduction</vt:lpstr>
      <vt:lpstr>Introduction</vt:lpstr>
      <vt:lpstr>Outline</vt:lpstr>
      <vt:lpstr>Problem Definition</vt:lpstr>
      <vt:lpstr>Problem Definition</vt:lpstr>
      <vt:lpstr>Problem Definition</vt:lpstr>
      <vt:lpstr>Problem Definition</vt:lpstr>
      <vt:lpstr>Outline</vt:lpstr>
      <vt:lpstr>Algorithms</vt:lpstr>
      <vt:lpstr>Algorithms</vt:lpstr>
      <vt:lpstr>Algorithms</vt:lpstr>
      <vt:lpstr>Algorithms</vt:lpstr>
      <vt:lpstr>Outline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Outline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Tour Recommendations in Urban Areas</dc:title>
  <cp:lastModifiedBy>Holly</cp:lastModifiedBy>
  <cp:revision>4</cp:revision>
  <dcterms:modified xsi:type="dcterms:W3CDTF">2014-11-23T16:51:04Z</dcterms:modified>
</cp:coreProperties>
</file>